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30" r:id="rId3"/>
    <p:sldId id="337" r:id="rId4"/>
    <p:sldId id="338" r:id="rId5"/>
    <p:sldId id="339" r:id="rId6"/>
    <p:sldId id="340" r:id="rId7"/>
    <p:sldId id="345" r:id="rId8"/>
    <p:sldId id="375" r:id="rId9"/>
    <p:sldId id="348" r:id="rId10"/>
    <p:sldId id="349" r:id="rId11"/>
    <p:sldId id="350" r:id="rId12"/>
    <p:sldId id="353" r:id="rId13"/>
    <p:sldId id="354" r:id="rId14"/>
    <p:sldId id="344" r:id="rId15"/>
    <p:sldId id="376" r:id="rId16"/>
    <p:sldId id="289" r:id="rId17"/>
    <p:sldId id="325" r:id="rId18"/>
    <p:sldId id="32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134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87AD9-3FD6-42EE-BC33-FB7BFD297204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751DF-7D80-4D28-BCD0-76765E840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1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751DF-7D80-4D28-BCD0-76765E840F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11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751DF-7D80-4D28-BCD0-76765E840F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751DF-7D80-4D28-BCD0-76765E840F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65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751DF-7D80-4D28-BCD0-76765E840F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11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751DF-7D80-4D28-BCD0-76765E840F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72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751DF-7D80-4D28-BCD0-76765E840F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22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298"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734183" indent="-282378" defTabSz="919298"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 marL="1129513" indent="-225903" defTabSz="919298"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 marL="1581318" indent="-225903" defTabSz="919298"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 marL="2033123" indent="-225903" defTabSz="919298"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2484928" indent="-225903" defTabSz="91929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2936733" indent="-225903" defTabSz="91929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3388538" indent="-225903" defTabSz="91929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3840343" indent="-225903" defTabSz="91929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fld id="{66750285-AF47-8643-A177-7EBC6F65CBEB}" type="slidenum">
              <a:rPr lang="en-US" sz="1200"/>
              <a:pPr/>
              <a:t>18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4098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409A-3A10-49BA-B7FD-278AE848133E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53C4-BC5C-4B9E-B230-E97F8B55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31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409A-3A10-49BA-B7FD-278AE848133E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53C4-BC5C-4B9E-B230-E97F8B55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6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409A-3A10-49BA-B7FD-278AE848133E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53C4-BC5C-4B9E-B230-E97F8B55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9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409A-3A10-49BA-B7FD-278AE848133E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53C4-BC5C-4B9E-B230-E97F8B55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4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409A-3A10-49BA-B7FD-278AE848133E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53C4-BC5C-4B9E-B230-E97F8B55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4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409A-3A10-49BA-B7FD-278AE848133E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53C4-BC5C-4B9E-B230-E97F8B55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9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409A-3A10-49BA-B7FD-278AE848133E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53C4-BC5C-4B9E-B230-E97F8B55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409A-3A10-49BA-B7FD-278AE848133E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53C4-BC5C-4B9E-B230-E97F8B55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3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409A-3A10-49BA-B7FD-278AE848133E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53C4-BC5C-4B9E-B230-E97F8B55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6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409A-3A10-49BA-B7FD-278AE848133E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53C4-BC5C-4B9E-B230-E97F8B55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1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409A-3A10-49BA-B7FD-278AE848133E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53C4-BC5C-4B9E-B230-E97F8B55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5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6409A-3A10-49BA-B7FD-278AE848133E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A53C4-BC5C-4B9E-B230-E97F8B55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72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mfog.org/" TargetMode="External"/><Relationship Id="rId2" Type="http://schemas.openxmlformats.org/officeDocument/2006/relationships/hyperlink" Target="http://www.nmag.gov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32625"/>
            <a:ext cx="7772400" cy="23876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Open Meetings Act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2000" dirty="0" smtClean="0"/>
              <a:t>NMSA 1978, Sections 10-15-1 to -4</a:t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606587"/>
            <a:ext cx="6858000" cy="1655762"/>
          </a:xfrm>
        </p:spPr>
        <p:txBody>
          <a:bodyPr anchor="ctr"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Assistant </a:t>
            </a:r>
            <a:r>
              <a:rPr lang="en-US" dirty="0" smtClean="0">
                <a:latin typeface="+mj-lt"/>
              </a:rPr>
              <a:t>Attorney </a:t>
            </a:r>
            <a:r>
              <a:rPr lang="en-US" dirty="0">
                <a:latin typeface="+mj-lt"/>
              </a:rPr>
              <a:t>General</a:t>
            </a:r>
          </a:p>
          <a:p>
            <a:r>
              <a:rPr lang="en-US" dirty="0" smtClean="0">
                <a:latin typeface="+mj-lt"/>
              </a:rPr>
              <a:t>John Kreienkamp</a:t>
            </a:r>
          </a:p>
          <a:p>
            <a:r>
              <a:rPr lang="en-US" dirty="0" smtClean="0">
                <a:latin typeface="+mj-lt"/>
              </a:rPr>
              <a:t>Open </a:t>
            </a:r>
            <a:r>
              <a:rPr lang="en-US" dirty="0">
                <a:latin typeface="+mj-lt"/>
              </a:rPr>
              <a:t>Government Division</a:t>
            </a:r>
          </a:p>
          <a:p>
            <a:r>
              <a:rPr lang="en-US" dirty="0">
                <a:latin typeface="+mj-lt"/>
              </a:rPr>
              <a:t>New Mexico Office of the </a:t>
            </a:r>
            <a:r>
              <a:rPr lang="en-US" dirty="0" smtClean="0">
                <a:latin typeface="+mj-lt"/>
              </a:rPr>
              <a:t>Attorney General</a:t>
            </a:r>
            <a:endParaRPr lang="en-US" dirty="0"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28800" y="438076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+mj-lt"/>
              </a:rPr>
              <a:t>June 22, 2021</a:t>
            </a:r>
          </a:p>
          <a:p>
            <a:r>
              <a:rPr lang="en-US" sz="3200" dirty="0" smtClean="0">
                <a:latin typeface="+mj-lt"/>
              </a:rPr>
              <a:t>New Mexico Commission for the Blind</a:t>
            </a:r>
          </a:p>
          <a:p>
            <a:r>
              <a:rPr lang="en-US" sz="3200" dirty="0" smtClean="0">
                <a:latin typeface="+mj-lt"/>
              </a:rPr>
              <a:t>State Rehabilitation Council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960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Agendas: Timing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ust be posted at least 72 hours before a meeting</a:t>
            </a:r>
          </a:p>
          <a:p>
            <a:r>
              <a:rPr lang="en-US" dirty="0" smtClean="0"/>
              <a:t>Must be on website</a:t>
            </a:r>
          </a:p>
          <a:p>
            <a:pPr lvl="1"/>
            <a:r>
              <a:rPr lang="en-US" dirty="0" smtClean="0"/>
              <a:t>If public body has one</a:t>
            </a:r>
          </a:p>
          <a:p>
            <a:pPr lvl="1"/>
            <a:r>
              <a:rPr lang="en-US" dirty="0" smtClean="0"/>
              <a:t>Again, 72 hours in advance</a:t>
            </a:r>
          </a:p>
          <a:p>
            <a:r>
              <a:rPr lang="en-US" dirty="0" smtClean="0"/>
              <a:t>Exception: public bodies that meet more than once a week</a:t>
            </a:r>
          </a:p>
          <a:p>
            <a:pPr lvl="1"/>
            <a:r>
              <a:rPr lang="en-US" dirty="0" smtClean="0"/>
              <a:t>Draft agenda: 72 hours before a meeting</a:t>
            </a:r>
          </a:p>
          <a:p>
            <a:pPr lvl="1"/>
            <a:r>
              <a:rPr lang="en-US" dirty="0" smtClean="0"/>
              <a:t>Final agenda: 36 hours before a meeting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57623" y="6065949"/>
            <a:ext cx="193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10-15-1(B)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11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School Board Agenda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123 Fictitious Ave.,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Santa Fe, NM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May 23, 2021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5:00 PM</a:t>
            </a:r>
          </a:p>
          <a:p>
            <a:pPr marL="571500" indent="-571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AutoNum type="romanUcPeriod"/>
            </a:pPr>
            <a:r>
              <a:rPr lang="en-US" dirty="0" smtClean="0"/>
              <a:t>Call to order</a:t>
            </a:r>
          </a:p>
          <a:p>
            <a:pPr marL="571500" indent="-571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AutoNum type="romanUcPeriod"/>
            </a:pPr>
            <a:r>
              <a:rPr lang="en-US" dirty="0" smtClean="0"/>
              <a:t>Approval of Meeting Agenda </a:t>
            </a:r>
            <a:endParaRPr lang="en-US" dirty="0"/>
          </a:p>
          <a:p>
            <a:pPr marL="571500" indent="-571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AutoNum type="romanUcPeriod"/>
            </a:pPr>
            <a:r>
              <a:rPr lang="en-US" dirty="0" smtClean="0"/>
              <a:t>Approval of Minutes from March 4, 2021 Meeting</a:t>
            </a:r>
          </a:p>
          <a:p>
            <a:pPr marL="571500" indent="-571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AutoNum type="romanUcPeriod"/>
            </a:pPr>
            <a:r>
              <a:rPr lang="en-US" dirty="0" smtClean="0"/>
              <a:t>Old Business</a:t>
            </a:r>
          </a:p>
          <a:p>
            <a:pPr marL="571500" indent="-571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AutoNum type="romanUcPeriod"/>
            </a:pPr>
            <a:r>
              <a:rPr lang="en-US" dirty="0" smtClean="0"/>
              <a:t>New Business</a:t>
            </a:r>
          </a:p>
          <a:p>
            <a:pPr marL="1028700" lvl="1" indent="-571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dirty="0" smtClean="0"/>
              <a:t>Vending machines in the cafeteria</a:t>
            </a:r>
          </a:p>
          <a:p>
            <a:pPr marL="1028700" lvl="1" indent="-571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AutoNum type="alphaLcParenR"/>
            </a:pPr>
            <a:r>
              <a:rPr lang="en-US" dirty="0" smtClean="0"/>
              <a:t>Limited personnel matters</a:t>
            </a:r>
          </a:p>
          <a:p>
            <a:pPr marL="571500" indent="-571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AutoNum type="romanUcPeriod"/>
            </a:pPr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57623" y="6393330"/>
            <a:ext cx="193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OMA Guide, Ex. 26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154312" y="4064000"/>
            <a:ext cx="202071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99201" y="3860800"/>
            <a:ext cx="281443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Board discusses and acts on three contracts. Was this agenda item reasonably specific?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6043254" y="4983573"/>
            <a:ext cx="433746" cy="405991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30621" y="4586855"/>
            <a:ext cx="2458833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Board discusses and votes to allow vending machines in the school cafeteria. Was this agenda item reasonably specific?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179005" y="5356227"/>
            <a:ext cx="1412" cy="43703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27269" y="5807631"/>
            <a:ext cx="4430354" cy="738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</a:t>
            </a:r>
            <a:r>
              <a:rPr lang="en-US" sz="1400" dirty="0"/>
              <a:t>board dismisses the director of the </a:t>
            </a:r>
            <a:r>
              <a:rPr lang="en-US" sz="1400" dirty="0" smtClean="0"/>
              <a:t>district’s administrative </a:t>
            </a:r>
            <a:r>
              <a:rPr lang="en-US" sz="1400" dirty="0"/>
              <a:t>office and reorganizes </a:t>
            </a:r>
            <a:r>
              <a:rPr lang="en-US" sz="1400" dirty="0" smtClean="0"/>
              <a:t>the remaining </a:t>
            </a:r>
            <a:r>
              <a:rPr lang="en-US" sz="1400" dirty="0"/>
              <a:t>staff </a:t>
            </a:r>
            <a:r>
              <a:rPr lang="en-US" sz="1400" dirty="0" smtClean="0"/>
              <a:t>positions. Was this agenda item reasonably specific?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2313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2" grpId="0" animBg="1"/>
      <p:bldP spid="12" grpId="1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Minutes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Must keep minutes of all meetings</a:t>
            </a:r>
          </a:p>
          <a:p>
            <a:r>
              <a:rPr lang="en-US" dirty="0" smtClean="0"/>
              <a:t>At minimum, must include:</a:t>
            </a:r>
          </a:p>
          <a:p>
            <a:pPr lvl="1"/>
            <a:r>
              <a:rPr lang="en-US" dirty="0" smtClean="0"/>
              <a:t>Date, time, and place</a:t>
            </a:r>
          </a:p>
          <a:p>
            <a:pPr lvl="1"/>
            <a:r>
              <a:rPr lang="en-US" dirty="0" smtClean="0"/>
              <a:t>Names of members present and absent</a:t>
            </a:r>
          </a:p>
          <a:p>
            <a:pPr lvl="1"/>
            <a:r>
              <a:rPr lang="en-US" dirty="0" smtClean="0"/>
              <a:t>Substance of proposals considered</a:t>
            </a:r>
          </a:p>
          <a:p>
            <a:pPr lvl="1"/>
            <a:r>
              <a:rPr lang="en-US" dirty="0" smtClean="0"/>
              <a:t>Record of decisions made and any votes</a:t>
            </a:r>
          </a:p>
          <a:p>
            <a:r>
              <a:rPr lang="en-US" dirty="0" smtClean="0"/>
              <a:t>Voting: how each member voted</a:t>
            </a:r>
          </a:p>
          <a:p>
            <a:pPr lvl="1"/>
            <a:r>
              <a:rPr lang="en-US" dirty="0" smtClean="0"/>
              <a:t>No secret ballots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57623" y="6065949"/>
            <a:ext cx="193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10-15-1(G)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43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Minutes: Timing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Minutes are available for inspection</a:t>
            </a:r>
          </a:p>
          <a:p>
            <a:pPr lvl="1"/>
            <a:r>
              <a:rPr lang="en-US" dirty="0" smtClean="0"/>
              <a:t>Includes draft minutes</a:t>
            </a:r>
          </a:p>
          <a:p>
            <a:pPr lvl="1"/>
            <a:r>
              <a:rPr lang="en-US" dirty="0" smtClean="0"/>
              <a:t>Even if not yet approved by public body</a:t>
            </a:r>
          </a:p>
          <a:p>
            <a:r>
              <a:rPr lang="en-US" dirty="0" smtClean="0"/>
              <a:t>Draft minutes must be prepared in 10 working days</a:t>
            </a:r>
          </a:p>
          <a:p>
            <a:r>
              <a:rPr lang="en-US" dirty="0" smtClean="0"/>
              <a:t>Must </a:t>
            </a:r>
            <a:r>
              <a:rPr lang="en-US" dirty="0"/>
              <a:t>be considered at next </a:t>
            </a:r>
            <a:r>
              <a:rPr lang="en-US" dirty="0" smtClean="0"/>
              <a:t>meeting</a:t>
            </a:r>
          </a:p>
          <a:p>
            <a:pPr lvl="1"/>
            <a:r>
              <a:rPr lang="en-US" dirty="0" smtClean="0"/>
              <a:t>Including special meetings, work sessions, retreats, etc.</a:t>
            </a:r>
          </a:p>
          <a:p>
            <a:r>
              <a:rPr lang="en-US" dirty="0" smtClean="0"/>
              <a:t>Subject to IPRA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57623" y="6065949"/>
            <a:ext cx="193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10-15-1(G)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80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799" y="500062"/>
            <a:ext cx="6813755" cy="1325563"/>
          </a:xfrm>
        </p:spPr>
        <p:txBody>
          <a:bodyPr/>
          <a:lstStyle/>
          <a:p>
            <a:r>
              <a:rPr lang="en-US" b="1" dirty="0" smtClean="0"/>
              <a:t>Open Meetings and COVID-19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Generally, public bodies must meet in person</a:t>
            </a:r>
          </a:p>
          <a:p>
            <a:pPr lvl="1"/>
            <a:r>
              <a:rPr lang="en-US" dirty="0" smtClean="0"/>
              <a:t>COVID-19 pandemic is an exception to the rule</a:t>
            </a:r>
          </a:p>
          <a:p>
            <a:r>
              <a:rPr lang="en-US" dirty="0" smtClean="0"/>
              <a:t>Can meet virtually or telephonically during the state of emergency</a:t>
            </a:r>
          </a:p>
          <a:p>
            <a:r>
              <a:rPr lang="en-US" dirty="0" smtClean="0"/>
              <a:t>Attorney General’s Guidelines:</a:t>
            </a:r>
          </a:p>
          <a:p>
            <a:pPr lvl="1"/>
            <a:r>
              <a:rPr lang="en-US" dirty="0" smtClean="0"/>
              <a:t>Provide alternative means of attendance to public (virtual or telephonic)</a:t>
            </a:r>
          </a:p>
          <a:p>
            <a:pPr lvl="1"/>
            <a:r>
              <a:rPr lang="en-US" dirty="0" smtClean="0"/>
              <a:t>Announce members of public body participating remotely</a:t>
            </a:r>
          </a:p>
          <a:p>
            <a:pPr lvl="1"/>
            <a:r>
              <a:rPr lang="en-US" dirty="0"/>
              <a:t>All members must be audible when speaking</a:t>
            </a:r>
          </a:p>
          <a:p>
            <a:pPr lvl="1"/>
            <a:r>
              <a:rPr lang="en-US" dirty="0"/>
              <a:t>Suspend discussion when audio/video interrupted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votes by roll call vote</a:t>
            </a:r>
          </a:p>
          <a:p>
            <a:pPr lvl="1"/>
            <a:r>
              <a:rPr lang="en-US" dirty="0" smtClean="0"/>
              <a:t>Produce and maintain a recording of the meeting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57623" y="6065949"/>
            <a:ext cx="193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10-15-1(C)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2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Enforcement: Civil and Criminal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Attorney </a:t>
            </a:r>
            <a:r>
              <a:rPr lang="en-US" dirty="0" smtClean="0"/>
              <a:t>General and District Attorneys</a:t>
            </a:r>
          </a:p>
          <a:p>
            <a:r>
              <a:rPr lang="en-US" dirty="0" smtClean="0"/>
              <a:t>Private individuals</a:t>
            </a:r>
          </a:p>
          <a:p>
            <a:pPr lvl="1"/>
            <a:r>
              <a:rPr lang="en-US" dirty="0"/>
              <a:t>Written notice to public body required; public body has 15 days to act on alleged violation</a:t>
            </a:r>
          </a:p>
          <a:p>
            <a:pPr lvl="1"/>
            <a:r>
              <a:rPr lang="en-US" dirty="0"/>
              <a:t>Individual can recover reasonable costs &amp; attorneys’ fees</a:t>
            </a:r>
          </a:p>
          <a:p>
            <a:r>
              <a:rPr lang="en-US" dirty="0"/>
              <a:t>Actions taken in violation of Act may be deemed invalid</a:t>
            </a:r>
          </a:p>
          <a:p>
            <a:pPr lvl="1"/>
            <a:r>
              <a:rPr lang="en-US" dirty="0" smtClean="0"/>
              <a:t>Presumption: public body complied with OMA</a:t>
            </a:r>
          </a:p>
          <a:p>
            <a:r>
              <a:rPr lang="en-US" dirty="0" smtClean="0"/>
              <a:t>Criminal sanction: violation </a:t>
            </a:r>
            <a:br>
              <a:rPr lang="en-US" dirty="0" smtClean="0"/>
            </a:br>
            <a:r>
              <a:rPr lang="en-US" dirty="0" smtClean="0"/>
              <a:t>of OMA is full misdemeanor</a:t>
            </a:r>
          </a:p>
          <a:p>
            <a:pPr lvl="1"/>
            <a:r>
              <a:rPr lang="en-US" dirty="0" smtClean="0"/>
              <a:t>Punishable by up to $500 </a:t>
            </a:r>
            <a:br>
              <a:rPr lang="en-US" dirty="0" smtClean="0"/>
            </a:br>
            <a:r>
              <a:rPr lang="en-US" dirty="0" smtClean="0"/>
              <a:t>per violation</a:t>
            </a:r>
            <a:endParaRPr lang="en-US" dirty="0"/>
          </a:p>
        </p:txBody>
      </p:sp>
      <p:pic>
        <p:nvPicPr>
          <p:cNvPr id="5" name="Picture 9" descr="MCj043960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695" y="4768645"/>
            <a:ext cx="2748917" cy="1600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22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In Review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Any </a:t>
            </a:r>
            <a:r>
              <a:rPr lang="en-US" dirty="0" smtClean="0"/>
              <a:t>meeting of quorum where public business is discussed is a meeting subject to OMA</a:t>
            </a:r>
          </a:p>
          <a:p>
            <a:pPr lvl="1"/>
            <a:r>
              <a:rPr lang="en-US" dirty="0" smtClean="0"/>
              <a:t>Even if you call it a retreat or work session</a:t>
            </a:r>
          </a:p>
          <a:p>
            <a:r>
              <a:rPr lang="en-US" dirty="0"/>
              <a:t>Avoid “rolling quorums”</a:t>
            </a:r>
          </a:p>
          <a:p>
            <a:r>
              <a:rPr lang="en-US" dirty="0" smtClean="0"/>
              <a:t>Agendas </a:t>
            </a:r>
            <a:r>
              <a:rPr lang="en-US" dirty="0" smtClean="0"/>
              <a:t>must be reasonably </a:t>
            </a:r>
            <a:r>
              <a:rPr lang="en-US" dirty="0" smtClean="0"/>
              <a:t>specific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551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Questions?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Consult your attorney</a:t>
            </a:r>
          </a:p>
          <a:p>
            <a:r>
              <a:rPr lang="en-US" dirty="0"/>
              <a:t>Attorney General Open Meetings </a:t>
            </a:r>
            <a:r>
              <a:rPr lang="en-US" dirty="0" smtClean="0"/>
              <a:t>Act and Inspection of Public Records Act </a:t>
            </a:r>
            <a:r>
              <a:rPr lang="en-US" dirty="0"/>
              <a:t>Compliance </a:t>
            </a:r>
            <a:r>
              <a:rPr lang="en-US" dirty="0" smtClean="0"/>
              <a:t>Guides, </a:t>
            </a:r>
            <a:r>
              <a:rPr lang="en-US" dirty="0" smtClean="0">
                <a:hlinkClick r:id="rId2"/>
              </a:rPr>
              <a:t>www.nmag.gov</a:t>
            </a:r>
            <a:r>
              <a:rPr lang="en-US" dirty="0" smtClean="0"/>
              <a:t> </a:t>
            </a:r>
          </a:p>
          <a:p>
            <a:r>
              <a:rPr lang="en-US" dirty="0" smtClean="0"/>
              <a:t>NM </a:t>
            </a:r>
            <a:r>
              <a:rPr lang="en-US" dirty="0"/>
              <a:t>Attorney General’s </a:t>
            </a:r>
            <a:r>
              <a:rPr lang="en-US" dirty="0" smtClean="0"/>
              <a:t>Office</a:t>
            </a:r>
          </a:p>
          <a:p>
            <a:pPr lvl="1"/>
            <a:r>
              <a:rPr lang="en-US" dirty="0" smtClean="0"/>
              <a:t>Open </a:t>
            </a:r>
            <a:r>
              <a:rPr lang="en-US" dirty="0"/>
              <a:t>Government Division, (505) 490-4060 </a:t>
            </a:r>
          </a:p>
          <a:p>
            <a:r>
              <a:rPr lang="en-US" dirty="0"/>
              <a:t>NM Foundation for Open Government</a:t>
            </a:r>
          </a:p>
          <a:p>
            <a:pPr lvl="1"/>
            <a:r>
              <a:rPr lang="en-US" dirty="0" smtClean="0">
                <a:hlinkClick r:id="rId3"/>
              </a:rPr>
              <a:t>www.nmfog.org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352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over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8288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7" name="Title 1"/>
          <p:cNvSpPr>
            <a:spLocks noGrp="1"/>
          </p:cNvSpPr>
          <p:nvPr>
            <p:ph type="title"/>
          </p:nvPr>
        </p:nvSpPr>
        <p:spPr>
          <a:xfrm>
            <a:off x="3573194" y="2630290"/>
            <a:ext cx="5585094" cy="3133579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408 Galisteo St., 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Santa Fe, NM 87501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www.nmag.gov</a:t>
            </a: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CIVIL AFFAIRS: Open Government Division</a:t>
            </a: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(505) </a:t>
            </a:r>
            <a:r>
              <a:rPr lang="en-US" sz="2800" b="1" dirty="0" smtClean="0">
                <a:solidFill>
                  <a:schemeClr val="bg1"/>
                </a:solidFill>
              </a:rPr>
              <a:t>490-4060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For copies of this presentation, please email: </a:t>
            </a: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Heather Sandoval, hsandoval@nmag.gov</a:t>
            </a:r>
          </a:p>
        </p:txBody>
      </p:sp>
    </p:spTree>
    <p:extLst>
      <p:ext uri="{BB962C8B-B14F-4D97-AF65-F5344CB8AC3E}">
        <p14:creationId xmlns:p14="http://schemas.microsoft.com/office/powerpoint/2010/main" val="280631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About the Open Government Division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Office of the Attorney General </a:t>
            </a:r>
            <a:r>
              <a:rPr lang="en-US" dirty="0"/>
              <a:t>Structure: Civil Affairs &amp; Criminal </a:t>
            </a:r>
            <a:r>
              <a:rPr lang="en-US" dirty="0" smtClean="0"/>
              <a:t>Affairs</a:t>
            </a:r>
          </a:p>
          <a:p>
            <a:pPr lvl="1"/>
            <a:r>
              <a:rPr lang="en-US" dirty="0" smtClean="0"/>
              <a:t>OGD is within Civil Affairs </a:t>
            </a:r>
          </a:p>
          <a:p>
            <a:r>
              <a:rPr lang="en-US" dirty="0" smtClean="0"/>
              <a:t>Represent </a:t>
            </a:r>
            <a:r>
              <a:rPr lang="en-US" dirty="0"/>
              <a:t>approximately 80 state boards and </a:t>
            </a:r>
            <a:r>
              <a:rPr lang="en-US" dirty="0" smtClean="0"/>
              <a:t>commissions</a:t>
            </a:r>
          </a:p>
          <a:p>
            <a:r>
              <a:rPr lang="en-US" dirty="0" smtClean="0"/>
              <a:t>Have a variety of functions: </a:t>
            </a:r>
            <a:endParaRPr lang="en-US" dirty="0"/>
          </a:p>
          <a:p>
            <a:pPr lvl="1"/>
            <a:r>
              <a:rPr lang="en-US" dirty="0" smtClean="0"/>
              <a:t>Client representation</a:t>
            </a:r>
          </a:p>
          <a:p>
            <a:pPr lvl="1"/>
            <a:r>
              <a:rPr lang="en-US" dirty="0" smtClean="0"/>
              <a:t>Contract </a:t>
            </a:r>
            <a:r>
              <a:rPr lang="en-US" dirty="0"/>
              <a:t>review</a:t>
            </a:r>
          </a:p>
          <a:p>
            <a:pPr lvl="1"/>
            <a:r>
              <a:rPr lang="en-US" dirty="0"/>
              <a:t>Draft Official Attorney General Opinions</a:t>
            </a:r>
          </a:p>
          <a:p>
            <a:pPr lvl="1"/>
            <a:r>
              <a:rPr lang="en-US" dirty="0"/>
              <a:t>Bill analysis</a:t>
            </a:r>
          </a:p>
          <a:p>
            <a:pPr lvl="1"/>
            <a:r>
              <a:rPr lang="en-US" dirty="0"/>
              <a:t>Other duties as </a:t>
            </a:r>
            <a:r>
              <a:rPr lang="en-US" dirty="0" smtClean="0"/>
              <a:t>assigned</a:t>
            </a:r>
          </a:p>
          <a:p>
            <a:pPr lvl="1"/>
            <a:r>
              <a:rPr lang="en-US" dirty="0" smtClean="0"/>
              <a:t>Enforce </a:t>
            </a:r>
            <a:r>
              <a:rPr lang="en-US" dirty="0"/>
              <a:t>Open Meetings Act (OMA) and Inspection of Public Records Act (IPRA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1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This 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30 minute </a:t>
            </a:r>
            <a:r>
              <a:rPr lang="en-US" dirty="0"/>
              <a:t>o</a:t>
            </a:r>
            <a:r>
              <a:rPr lang="en-US" dirty="0" smtClean="0"/>
              <a:t>verview of OMA</a:t>
            </a:r>
          </a:p>
          <a:p>
            <a:pPr lvl="1"/>
            <a:r>
              <a:rPr lang="en-US" dirty="0" smtClean="0"/>
              <a:t>Who and what is subject to OMA?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otices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gendas </a:t>
            </a:r>
          </a:p>
          <a:p>
            <a:pPr lvl="1"/>
            <a:r>
              <a:rPr lang="en-US" dirty="0" smtClean="0"/>
              <a:t>Minutes</a:t>
            </a:r>
          </a:p>
          <a:p>
            <a:r>
              <a:rPr lang="en-US" dirty="0" smtClean="0"/>
              <a:t>Not a full training, leaving out:</a:t>
            </a:r>
          </a:p>
          <a:p>
            <a:pPr lvl="1"/>
            <a:r>
              <a:rPr lang="en-US" dirty="0" smtClean="0"/>
              <a:t>Procedures for closed session</a:t>
            </a:r>
          </a:p>
          <a:p>
            <a:pPr lvl="1"/>
            <a:r>
              <a:rPr lang="en-US" dirty="0" smtClean="0"/>
              <a:t>Exceptions to go into closed session</a:t>
            </a:r>
            <a:endParaRPr lang="en-US" dirty="0" smtClean="0"/>
          </a:p>
          <a:p>
            <a:r>
              <a:rPr lang="en-US" dirty="0" smtClean="0"/>
              <a:t>Focus on what members need to know</a:t>
            </a:r>
          </a:p>
        </p:txBody>
      </p:sp>
    </p:spTree>
    <p:extLst>
      <p:ext uri="{BB962C8B-B14F-4D97-AF65-F5344CB8AC3E}">
        <p14:creationId xmlns:p14="http://schemas.microsoft.com/office/powerpoint/2010/main" val="348853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OMA as Public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/>
          </a:bodyPr>
          <a:lstStyle/>
          <a:p>
            <a:r>
              <a:rPr lang="en-US" dirty="0"/>
              <a:t>Public is entitled to greatest possible information about government affairs</a:t>
            </a:r>
          </a:p>
          <a:p>
            <a:r>
              <a:rPr lang="en-US" dirty="0" smtClean="0"/>
              <a:t>Representative </a:t>
            </a:r>
            <a:r>
              <a:rPr lang="en-US" dirty="0"/>
              <a:t>government </a:t>
            </a:r>
            <a:r>
              <a:rPr lang="en-US" dirty="0" smtClean="0"/>
              <a:t>depends on </a:t>
            </a:r>
            <a:r>
              <a:rPr lang="en-US" dirty="0"/>
              <a:t>informed </a:t>
            </a:r>
            <a:r>
              <a:rPr lang="en-US" dirty="0" smtClean="0"/>
              <a:t>electorate</a:t>
            </a:r>
          </a:p>
          <a:p>
            <a:r>
              <a:rPr lang="en-US" dirty="0"/>
              <a:t>All meetings of a public body are public </a:t>
            </a:r>
            <a:r>
              <a:rPr lang="en-US" dirty="0" smtClean="0"/>
              <a:t>meetings</a:t>
            </a:r>
          </a:p>
          <a:p>
            <a:pPr lvl="1"/>
            <a:r>
              <a:rPr lang="en-US" dirty="0" smtClean="0"/>
              <a:t>Anyone </a:t>
            </a:r>
            <a:r>
              <a:rPr lang="en-US" dirty="0"/>
              <a:t>can </a:t>
            </a:r>
            <a:r>
              <a:rPr lang="en-US" dirty="0" smtClean="0"/>
              <a:t>“attend and listen”</a:t>
            </a:r>
            <a:endParaRPr lang="en-US" dirty="0"/>
          </a:p>
          <a:p>
            <a:pPr lvl="1"/>
            <a:r>
              <a:rPr lang="en-US" dirty="0" smtClean="0"/>
              <a:t>No closed meetings for formation of public policy or conduct of business by vote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57623" y="6065949"/>
            <a:ext cx="193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10-15-1(A)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48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Who and what </a:t>
            </a:r>
            <a:r>
              <a:rPr lang="en-US" b="1" dirty="0"/>
              <a:t>i</a:t>
            </a:r>
            <a:r>
              <a:rPr lang="en-US" b="1" dirty="0" smtClean="0"/>
              <a:t>s </a:t>
            </a:r>
            <a:r>
              <a:rPr lang="en-US" b="1" dirty="0"/>
              <a:t>s</a:t>
            </a:r>
            <a:r>
              <a:rPr lang="en-US" b="1" dirty="0" smtClean="0"/>
              <a:t>ubject to OMA?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“Public body”= very broad definition</a:t>
            </a:r>
          </a:p>
          <a:p>
            <a:pPr lvl="1"/>
            <a:r>
              <a:rPr lang="en-US" dirty="0" smtClean="0"/>
              <a:t>Must be multi-member, </a:t>
            </a:r>
            <a:r>
              <a:rPr lang="en-US" dirty="0"/>
              <a:t>policymaking </a:t>
            </a:r>
          </a:p>
          <a:p>
            <a:pPr lvl="1"/>
            <a:r>
              <a:rPr lang="en-US" dirty="0"/>
              <a:t>Not purely advisory </a:t>
            </a:r>
            <a:r>
              <a:rPr lang="en-US" dirty="0" smtClean="0"/>
              <a:t>bodies, unless created by </a:t>
            </a:r>
            <a:r>
              <a:rPr lang="en-US" dirty="0" smtClean="0"/>
              <a:t>statute</a:t>
            </a:r>
          </a:p>
          <a:p>
            <a:r>
              <a:rPr lang="en-US" dirty="0"/>
              <a:t>OMA applies to all meetings of a quorum held to:</a:t>
            </a:r>
          </a:p>
          <a:p>
            <a:pPr lvl="1"/>
            <a:r>
              <a:rPr lang="en-US" dirty="0"/>
              <a:t>Formulate public policy</a:t>
            </a:r>
          </a:p>
          <a:p>
            <a:pPr lvl="1"/>
            <a:r>
              <a:rPr lang="en-US" dirty="0"/>
              <a:t>Discuss public business</a:t>
            </a:r>
          </a:p>
          <a:p>
            <a:pPr lvl="1"/>
            <a:r>
              <a:rPr lang="en-US" dirty="0"/>
              <a:t>Take any </a:t>
            </a:r>
            <a:r>
              <a:rPr lang="en-US" dirty="0" smtClean="0"/>
              <a:t>action</a:t>
            </a:r>
          </a:p>
          <a:p>
            <a:r>
              <a:rPr lang="en-US" dirty="0" smtClean="0"/>
              <a:t>OMA does not apply when public body is not discussing public business</a:t>
            </a:r>
            <a:endParaRPr lang="en-US" dirty="0"/>
          </a:p>
          <a:p>
            <a:r>
              <a:rPr lang="en-US" dirty="0" smtClean="0"/>
              <a:t>Keep in mind:</a:t>
            </a:r>
          </a:p>
          <a:p>
            <a:pPr lvl="1"/>
            <a:r>
              <a:rPr lang="en-US" dirty="0" smtClean="0"/>
              <a:t>Committees </a:t>
            </a:r>
            <a:r>
              <a:rPr lang="en-US" dirty="0" smtClean="0"/>
              <a:t>are subject to OMA </a:t>
            </a:r>
            <a:r>
              <a:rPr lang="en-US" dirty="0" smtClean="0"/>
              <a:t>when they wield policymaking authority</a:t>
            </a:r>
          </a:p>
          <a:p>
            <a:pPr lvl="1"/>
            <a:r>
              <a:rPr lang="en-US" dirty="0" smtClean="0"/>
              <a:t>Avoid rolling quorums</a:t>
            </a:r>
          </a:p>
          <a:p>
            <a:pPr lvl="1"/>
            <a:r>
              <a:rPr lang="en-US" dirty="0" smtClean="0"/>
              <a:t>Meetings of quorum can go by many names (work session, retreat, etc.)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057623" y="6065949"/>
            <a:ext cx="193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10-15-1(B)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67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Examples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Public Regulation Commission is a full-time salaried commission regularly engaged in the conduct of public business, i.e., utility rate regulation. The PRC holds a special meeting for the purposes of discussing public business, but takes no action at the meeting. </a:t>
            </a:r>
            <a:r>
              <a:rPr lang="en-US" dirty="0">
                <a:solidFill>
                  <a:srgbClr val="FF0000"/>
                </a:solidFill>
              </a:rPr>
              <a:t>Is the meeting subject to OMA, requiring notice, agenda, minutes, etc</a:t>
            </a:r>
            <a:r>
              <a:rPr lang="en-US" dirty="0" smtClean="0">
                <a:solidFill>
                  <a:srgbClr val="FF0000"/>
                </a:solidFill>
              </a:rPr>
              <a:t>.?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Two members of a three-member school board attend the retirement party of the District’s longtime superintendent. While at the party, the Board members </a:t>
            </a:r>
            <a:r>
              <a:rPr lang="en-US" dirty="0" smtClean="0"/>
              <a:t>discuss the basketball playoffs. </a:t>
            </a:r>
            <a:r>
              <a:rPr lang="en-US" dirty="0"/>
              <a:t>After the meeting, one of these Board members sends a text message to the </a:t>
            </a:r>
            <a:r>
              <a:rPr lang="en-US" dirty="0" smtClean="0"/>
              <a:t>other </a:t>
            </a:r>
            <a:r>
              <a:rPr lang="en-US" dirty="0"/>
              <a:t>urging him to vote in favor of the proposed budget at the next meeting. The other Board member texts back that he </a:t>
            </a:r>
            <a:r>
              <a:rPr lang="en-US" dirty="0" smtClean="0"/>
              <a:t>will vote </a:t>
            </a:r>
            <a:r>
              <a:rPr lang="en-US" dirty="0"/>
              <a:t>in favor of the budget. </a:t>
            </a:r>
            <a:r>
              <a:rPr lang="en-US" dirty="0" smtClean="0">
                <a:solidFill>
                  <a:srgbClr val="FF0000"/>
                </a:solidFill>
              </a:rPr>
              <a:t>Was this a violation of OMA?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0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Meeting Notices - Generally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</a:t>
            </a:r>
            <a:r>
              <a:rPr lang="en-US" dirty="0" smtClean="0"/>
              <a:t>easonable advance notice of all meetings</a:t>
            </a:r>
          </a:p>
          <a:p>
            <a:pPr lvl="1"/>
            <a:r>
              <a:rPr lang="en-US" dirty="0" smtClean="0"/>
              <a:t>Applies to both open and closed meetings</a:t>
            </a:r>
          </a:p>
          <a:p>
            <a:pPr lvl="1"/>
            <a:r>
              <a:rPr lang="en-US" dirty="0" smtClean="0"/>
              <a:t>No secret meetings</a:t>
            </a:r>
          </a:p>
          <a:p>
            <a:r>
              <a:rPr lang="en-US" dirty="0" smtClean="0"/>
              <a:t>All public bodies must determine reasonable notice once per year</a:t>
            </a:r>
          </a:p>
          <a:p>
            <a:pPr lvl="1"/>
            <a:r>
              <a:rPr lang="en-US" dirty="0" smtClean="0"/>
              <a:t>Custom is to adopt annual OMA resolution</a:t>
            </a:r>
          </a:p>
          <a:p>
            <a:r>
              <a:rPr lang="en-US" dirty="0"/>
              <a:t>Must include:</a:t>
            </a:r>
          </a:p>
          <a:p>
            <a:pPr lvl="1"/>
            <a:r>
              <a:rPr lang="en-US" dirty="0"/>
              <a:t>Date, time, and location</a:t>
            </a:r>
          </a:p>
          <a:p>
            <a:pPr lvl="1"/>
            <a:r>
              <a:rPr lang="en-US" dirty="0"/>
              <a:t>Agenda (or how to get a copy)</a:t>
            </a:r>
          </a:p>
          <a:p>
            <a:r>
              <a:rPr lang="en-US" dirty="0"/>
              <a:t>Provided to, at minimum: </a:t>
            </a:r>
          </a:p>
          <a:p>
            <a:pPr lvl="1"/>
            <a:r>
              <a:rPr lang="en-US" dirty="0"/>
              <a:t>Published or posted in place and manner accessible to the public</a:t>
            </a:r>
          </a:p>
          <a:p>
            <a:pPr lvl="1"/>
            <a:r>
              <a:rPr lang="en-US" dirty="0" smtClean="0"/>
              <a:t>Broadcast </a:t>
            </a:r>
            <a:r>
              <a:rPr lang="en-US" dirty="0"/>
              <a:t>stations and newspapers of general circulation that make a written request for notice</a:t>
            </a:r>
          </a:p>
          <a:p>
            <a:pPr lvl="1"/>
            <a:r>
              <a:rPr lang="en-US" dirty="0" smtClean="0"/>
              <a:t>Other </a:t>
            </a:r>
            <a:r>
              <a:rPr lang="en-US" dirty="0"/>
              <a:t>requirements found by the public body to be </a:t>
            </a:r>
            <a:r>
              <a:rPr lang="en-US" dirty="0" smtClean="0"/>
              <a:t>reasonable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57623" y="6065949"/>
            <a:ext cx="193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10-15-1(D)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1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Meeting Notices: General Deadlines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Regular meetings</a:t>
            </a:r>
          </a:p>
          <a:p>
            <a:pPr lvl="1"/>
            <a:r>
              <a:rPr lang="en-US" dirty="0" smtClean="0"/>
              <a:t>Notice: at least 10 days</a:t>
            </a:r>
          </a:p>
          <a:p>
            <a:pPr lvl="1"/>
            <a:r>
              <a:rPr lang="en-US" dirty="0" smtClean="0"/>
              <a:t>Agenda: at least 72 hours</a:t>
            </a:r>
          </a:p>
          <a:p>
            <a:r>
              <a:rPr lang="en-US" dirty="0" smtClean="0"/>
              <a:t>Special meetings</a:t>
            </a:r>
          </a:p>
          <a:p>
            <a:pPr lvl="1"/>
            <a:r>
              <a:rPr lang="en-US" dirty="0" smtClean="0"/>
              <a:t>Notice: at least 3 days</a:t>
            </a:r>
          </a:p>
          <a:p>
            <a:pPr lvl="1"/>
            <a:r>
              <a:rPr lang="en-US" dirty="0" smtClean="0"/>
              <a:t>Agenda: at least 72 hours</a:t>
            </a:r>
          </a:p>
          <a:p>
            <a:r>
              <a:rPr lang="en-US" dirty="0" smtClean="0"/>
              <a:t>Emergency meetings</a:t>
            </a:r>
          </a:p>
          <a:p>
            <a:pPr lvl="1"/>
            <a:r>
              <a:rPr lang="en-US" dirty="0"/>
              <a:t>Only allowed if significant threat to public health, safety, or imminent and irreparable financial harm to public body</a:t>
            </a:r>
          </a:p>
          <a:p>
            <a:pPr lvl="1"/>
            <a:r>
              <a:rPr lang="en-US" dirty="0"/>
              <a:t>Notice and agenda = 24 hours or less </a:t>
            </a:r>
            <a:r>
              <a:rPr lang="en-US" dirty="0" smtClean="0"/>
              <a:t>depending </a:t>
            </a:r>
            <a:r>
              <a:rPr lang="en-US" dirty="0"/>
              <a:t>on </a:t>
            </a:r>
            <a:r>
              <a:rPr lang="en-US" dirty="0" smtClean="0"/>
              <a:t>emergency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57623" y="6065949"/>
            <a:ext cx="193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10-15-1(D)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69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0062"/>
            <a:ext cx="6686550" cy="1325563"/>
          </a:xfrm>
        </p:spPr>
        <p:txBody>
          <a:bodyPr/>
          <a:lstStyle/>
          <a:p>
            <a:r>
              <a:rPr lang="en-US" b="1" dirty="0" smtClean="0"/>
              <a:t>Agendas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5625"/>
            <a:ext cx="66865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Meeting notice must include agenda (or information on how to get a copy)</a:t>
            </a:r>
          </a:p>
          <a:p>
            <a:r>
              <a:rPr lang="en-US" dirty="0" smtClean="0"/>
              <a:t>Must contain a list of </a:t>
            </a:r>
            <a:r>
              <a:rPr lang="en-US" u="sng" dirty="0" smtClean="0"/>
              <a:t>specific</a:t>
            </a:r>
            <a:r>
              <a:rPr lang="en-US" dirty="0" smtClean="0"/>
              <a:t> items of business </a:t>
            </a:r>
          </a:p>
          <a:p>
            <a:pPr lvl="1"/>
            <a:r>
              <a:rPr lang="en-US" dirty="0" smtClean="0"/>
              <a:t>Must be reasonably specific</a:t>
            </a:r>
          </a:p>
          <a:p>
            <a:r>
              <a:rPr lang="en-US" dirty="0" smtClean="0"/>
              <a:t>No action may be taken at a meeting unless the item appears on final agenda</a:t>
            </a:r>
          </a:p>
          <a:p>
            <a:pPr lvl="1"/>
            <a:r>
              <a:rPr lang="en-US" dirty="0" smtClean="0"/>
              <a:t>Posted 72 hours in advance</a:t>
            </a:r>
            <a:endParaRPr lang="en-US" dirty="0"/>
          </a:p>
          <a:p>
            <a:pPr lvl="1"/>
            <a:r>
              <a:rPr lang="en-US" dirty="0" smtClean="0"/>
              <a:t>Exception for emergency meetings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57623" y="6065949"/>
            <a:ext cx="193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10-15-1(F)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30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1227</TotalTime>
  <Words>1220</Words>
  <Application>Microsoft Office PowerPoint</Application>
  <PresentationFormat>On-screen Show (4:3)</PresentationFormat>
  <Paragraphs>174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Times New Roman</vt:lpstr>
      <vt:lpstr>Trebuchet MS</vt:lpstr>
      <vt:lpstr>Office Theme</vt:lpstr>
      <vt:lpstr>Open Meetings Act NMSA 1978, Sections 10-15-1 to -4 </vt:lpstr>
      <vt:lpstr>About the Open Government Division</vt:lpstr>
      <vt:lpstr>This Presentation</vt:lpstr>
      <vt:lpstr>OMA as Public Policy</vt:lpstr>
      <vt:lpstr>Who and what is subject to OMA?</vt:lpstr>
      <vt:lpstr>Examples</vt:lpstr>
      <vt:lpstr>Meeting Notices - Generally</vt:lpstr>
      <vt:lpstr>Meeting Notices: General Deadlines</vt:lpstr>
      <vt:lpstr>Agendas</vt:lpstr>
      <vt:lpstr>Agendas: Timing</vt:lpstr>
      <vt:lpstr>Example</vt:lpstr>
      <vt:lpstr>Minutes</vt:lpstr>
      <vt:lpstr>Minutes: Timing </vt:lpstr>
      <vt:lpstr>Open Meetings and COVID-19</vt:lpstr>
      <vt:lpstr>Enforcement: Civil and Criminal</vt:lpstr>
      <vt:lpstr>In Review</vt:lpstr>
      <vt:lpstr>Questions?</vt:lpstr>
      <vt:lpstr>408 Galisteo St.,  Santa Fe, NM 87501 www.nmag.gov CIVIL AFFAIRS: Open Government Division (505) 490-4060  For copies of this presentation, please email:  Heather Sandoval, hsandoval@nmag.gov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Meetings Act and Inspection of Public Records Act</dc:title>
  <dc:creator>Kreienkamp, John</dc:creator>
  <cp:lastModifiedBy>Kreienkamp, John</cp:lastModifiedBy>
  <cp:revision>171</cp:revision>
  <dcterms:created xsi:type="dcterms:W3CDTF">2018-06-11T19:29:15Z</dcterms:created>
  <dcterms:modified xsi:type="dcterms:W3CDTF">2021-06-22T16:44:33Z</dcterms:modified>
</cp:coreProperties>
</file>